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Medium"/>
      <p:regular r:id="rId20"/>
      <p:bold r:id="rId21"/>
      <p:italic r:id="rId22"/>
      <p:boldItalic r:id="rId23"/>
    </p:embeddedFont>
    <p:embeddedFont>
      <p:font typeface="Source Code Pro"/>
      <p:regular r:id="rId24"/>
      <p:bold r:id="rId25"/>
      <p:italic r:id="rId26"/>
      <p:boldItalic r:id="rId27"/>
    </p:embeddedFont>
    <p:embeddedFont>
      <p:font typeface="Google Sans"/>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regular.fntdata"/><Relationship Id="rId22" Type="http://schemas.openxmlformats.org/officeDocument/2006/relationships/font" Target="fonts/RobotoMedium-italic.fntdata"/><Relationship Id="rId21" Type="http://schemas.openxmlformats.org/officeDocument/2006/relationships/font" Target="fonts/RobotoMedium-bold.fntdata"/><Relationship Id="rId24" Type="http://schemas.openxmlformats.org/officeDocument/2006/relationships/font" Target="fonts/SourceCodePro-regular.fntdata"/><Relationship Id="rId23"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GoogleSans-regular.fntdata"/><Relationship Id="rId27"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82b2af3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82b2af3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5f4c3040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5f4c304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5f4c3040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5f4c3040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45f4c3040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45f4c3040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45f4c3040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5f4c3040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82b2af3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82b2af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82b2af3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82b2af3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82b2af3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82b2af3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github.com/Cece-Geekisdnewkool/M.E.R.N-App-Development"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311700" y="371650"/>
            <a:ext cx="2808000" cy="109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solidFill>
                  <a:schemeClr val="dk1"/>
                </a:solidFill>
              </a:rPr>
              <a:t>TASK MANAGER APP</a:t>
            </a:r>
            <a:endParaRPr b="1" sz="2900">
              <a:solidFill>
                <a:schemeClr val="dk1"/>
              </a:solidFill>
            </a:endParaRPr>
          </a:p>
        </p:txBody>
      </p:sp>
      <p:sp>
        <p:nvSpPr>
          <p:cNvPr id="63" name="Google Shape;63;p13"/>
          <p:cNvSpPr txBox="1"/>
          <p:nvPr>
            <p:ph idx="1" type="body"/>
          </p:nvPr>
        </p:nvSpPr>
        <p:spPr>
          <a:xfrm>
            <a:off x="311700" y="16944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MERN STACK APP BY</a:t>
            </a:r>
            <a:endParaRPr b="1" sz="2400"/>
          </a:p>
          <a:p>
            <a:pPr indent="0" lvl="0" marL="0" rtl="0" algn="l">
              <a:spcBef>
                <a:spcPts val="1600"/>
              </a:spcBef>
              <a:spcAft>
                <a:spcPts val="1600"/>
              </a:spcAft>
              <a:buNone/>
            </a:pPr>
            <a:r>
              <a:rPr b="1" lang="en" sz="2400"/>
              <a:t>EGBUNA CELIA</a:t>
            </a:r>
            <a:endParaRPr b="1" sz="2400"/>
          </a:p>
        </p:txBody>
      </p:sp>
      <p:pic>
        <p:nvPicPr>
          <p:cNvPr descr="Open Chromebook laptop computer" id="64" name="Google Shape;64;p13"/>
          <p:cNvPicPr preferRelativeResize="0"/>
          <p:nvPr/>
        </p:nvPicPr>
        <p:blipFill>
          <a:blip r:embed="rId3">
            <a:alphaModFix/>
          </a:blip>
          <a:stretch>
            <a:fillRect/>
          </a:stretch>
        </p:blipFill>
        <p:spPr>
          <a:xfrm>
            <a:off x="3479850" y="564425"/>
            <a:ext cx="5591976" cy="3316000"/>
          </a:xfrm>
          <a:prstGeom prst="rect">
            <a:avLst/>
          </a:prstGeom>
          <a:noFill/>
          <a:ln>
            <a:noFill/>
          </a:ln>
        </p:spPr>
      </p:pic>
      <p:pic>
        <p:nvPicPr>
          <p:cNvPr descr="Sample wireframe for desktop application" id="65" name="Google Shape;65;p13"/>
          <p:cNvPicPr preferRelativeResize="0"/>
          <p:nvPr/>
        </p:nvPicPr>
        <p:blipFill rotWithShape="1">
          <a:blip r:embed="rId4">
            <a:alphaModFix/>
          </a:blip>
          <a:srcRect b="24800" l="0" r="0" t="0"/>
          <a:stretch/>
        </p:blipFill>
        <p:spPr>
          <a:xfrm>
            <a:off x="4204813" y="866450"/>
            <a:ext cx="4142049" cy="2335949"/>
          </a:xfrm>
          <a:prstGeom prst="rect">
            <a:avLst/>
          </a:prstGeom>
          <a:noFill/>
          <a:ln>
            <a:noFill/>
          </a:ln>
        </p:spPr>
      </p:pic>
      <p:pic>
        <p:nvPicPr>
          <p:cNvPr descr="Portrait-oriented black smaptphone" id="66" name="Google Shape;66;p13"/>
          <p:cNvPicPr preferRelativeResize="0"/>
          <p:nvPr/>
        </p:nvPicPr>
        <p:blipFill>
          <a:blip r:embed="rId5">
            <a:alphaModFix/>
          </a:blip>
          <a:stretch>
            <a:fillRect/>
          </a:stretch>
        </p:blipFill>
        <p:spPr>
          <a:xfrm>
            <a:off x="6946851" y="1694400"/>
            <a:ext cx="1675825" cy="3291298"/>
          </a:xfrm>
          <a:prstGeom prst="rect">
            <a:avLst/>
          </a:prstGeom>
          <a:noFill/>
          <a:ln>
            <a:noFill/>
          </a:ln>
        </p:spPr>
      </p:pic>
      <p:pic>
        <p:nvPicPr>
          <p:cNvPr descr="Sample wireframe for mobile application" id="67" name="Google Shape;67;p13"/>
          <p:cNvPicPr preferRelativeResize="0"/>
          <p:nvPr/>
        </p:nvPicPr>
        <p:blipFill>
          <a:blip r:embed="rId6">
            <a:alphaModFix/>
          </a:blip>
          <a:stretch>
            <a:fillRect/>
          </a:stretch>
        </p:blipFill>
        <p:spPr>
          <a:xfrm>
            <a:off x="7027425" y="1890570"/>
            <a:ext cx="1514675" cy="2692755"/>
          </a:xfrm>
          <a:prstGeom prst="rect">
            <a:avLst/>
          </a:prstGeom>
          <a:noFill/>
          <a:ln>
            <a:noFill/>
          </a:ln>
        </p:spPr>
      </p:pic>
      <p:pic>
        <p:nvPicPr>
          <p:cNvPr id="68" name="Google Shape;68;p13"/>
          <p:cNvPicPr preferRelativeResize="0"/>
          <p:nvPr/>
        </p:nvPicPr>
        <p:blipFill>
          <a:blip r:embed="rId7">
            <a:alphaModFix/>
          </a:blip>
          <a:stretch>
            <a:fillRect/>
          </a:stretch>
        </p:blipFill>
        <p:spPr>
          <a:xfrm>
            <a:off x="4204825" y="993500"/>
            <a:ext cx="2684501" cy="2208899"/>
          </a:xfrm>
          <a:prstGeom prst="rect">
            <a:avLst/>
          </a:prstGeom>
          <a:noFill/>
          <a:ln>
            <a:noFill/>
          </a:ln>
        </p:spPr>
      </p:pic>
      <p:pic>
        <p:nvPicPr>
          <p:cNvPr id="69" name="Google Shape;69;p13"/>
          <p:cNvPicPr preferRelativeResize="0"/>
          <p:nvPr/>
        </p:nvPicPr>
        <p:blipFill>
          <a:blip r:embed="rId7">
            <a:alphaModFix/>
          </a:blip>
          <a:stretch>
            <a:fillRect/>
          </a:stretch>
        </p:blipFill>
        <p:spPr>
          <a:xfrm>
            <a:off x="7086425" y="2246000"/>
            <a:ext cx="1396674" cy="213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nvSpPr>
        <p:spPr>
          <a:xfrm>
            <a:off x="5120700" y="0"/>
            <a:ext cx="4023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Source Code Pro"/>
                <a:ea typeface="Source Code Pro"/>
                <a:cs typeface="Source Code Pro"/>
                <a:sym typeface="Source Code Pro"/>
              </a:rPr>
              <a:t>SIMPLE CLASS DIAGRAM: TASK MANAGER APP.</a:t>
            </a:r>
            <a:endParaRPr b="1" sz="2000">
              <a:solidFill>
                <a:schemeClr val="dk1"/>
              </a:solidFill>
              <a:latin typeface="Source Code Pro"/>
              <a:ea typeface="Source Code Pro"/>
              <a:cs typeface="Source Code Pro"/>
              <a:sym typeface="Source Code Pro"/>
            </a:endParaRPr>
          </a:p>
        </p:txBody>
      </p:sp>
      <p:pic>
        <p:nvPicPr>
          <p:cNvPr id="134" name="Google Shape;134;p22"/>
          <p:cNvPicPr preferRelativeResize="0"/>
          <p:nvPr/>
        </p:nvPicPr>
        <p:blipFill>
          <a:blip r:embed="rId3">
            <a:alphaModFix/>
          </a:blip>
          <a:stretch>
            <a:fillRect/>
          </a:stretch>
        </p:blipFill>
        <p:spPr>
          <a:xfrm>
            <a:off x="2975" y="0"/>
            <a:ext cx="4893627"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Side view of hands writing in a notebook at a cafe" id="139" name="Google Shape;139;p23"/>
          <p:cNvPicPr preferRelativeResize="0"/>
          <p:nvPr/>
        </p:nvPicPr>
        <p:blipFill rotWithShape="1">
          <a:blip r:embed="rId3">
            <a:alphaModFix/>
          </a:blip>
          <a:srcRect b="26446" l="187" r="53022" t="12064"/>
          <a:stretch/>
        </p:blipFill>
        <p:spPr>
          <a:xfrm>
            <a:off x="7252174" y="1738800"/>
            <a:ext cx="1891826" cy="1665901"/>
          </a:xfrm>
          <a:prstGeom prst="rect">
            <a:avLst/>
          </a:prstGeom>
          <a:noFill/>
          <a:ln>
            <a:noFill/>
          </a:ln>
        </p:spPr>
      </p:pic>
      <p:sp>
        <p:nvSpPr>
          <p:cNvPr id="140" name="Google Shape;140;p23"/>
          <p:cNvSpPr txBox="1"/>
          <p:nvPr/>
        </p:nvSpPr>
        <p:spPr>
          <a:xfrm>
            <a:off x="6511800" y="3404700"/>
            <a:ext cx="26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Code Pro"/>
                <a:ea typeface="Source Code Pro"/>
                <a:cs typeface="Source Code Pro"/>
                <a:sym typeface="Source Code Pro"/>
              </a:rPr>
              <a:t>     Source: www.linkedin.com</a:t>
            </a:r>
            <a:endParaRPr sz="1100">
              <a:latin typeface="Source Code Pro"/>
              <a:ea typeface="Source Code Pro"/>
              <a:cs typeface="Source Code Pro"/>
              <a:sym typeface="Source Code Pro"/>
            </a:endParaRPr>
          </a:p>
        </p:txBody>
      </p:sp>
      <p:sp>
        <p:nvSpPr>
          <p:cNvPr id="141" name="Google Shape;141;p23"/>
          <p:cNvSpPr txBox="1"/>
          <p:nvPr/>
        </p:nvSpPr>
        <p:spPr>
          <a:xfrm>
            <a:off x="107450" y="516900"/>
            <a:ext cx="7338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1"/>
                </a:solidFill>
                <a:latin typeface="Source Code Pro"/>
                <a:ea typeface="Source Code Pro"/>
                <a:cs typeface="Source Code Pro"/>
                <a:sym typeface="Source Code Pro"/>
              </a:rPr>
              <a:t>Tools and Technologies</a:t>
            </a:r>
            <a:endParaRPr b="1" sz="31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3100">
              <a:solidFill>
                <a:schemeClr val="dk1"/>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HTML</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CSS</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Javascript</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Tailwind CSS</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Node.js</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Express.js</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React</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Redux</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Mongodb</a:t>
            </a:r>
            <a:endParaRPr sz="18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t/>
            </a:r>
            <a:endParaRPr b="1" sz="3100">
              <a:solidFill>
                <a:schemeClr val="dk1"/>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Side view of hands writing in a notebook at a cafe" id="146" name="Google Shape;146;p24"/>
          <p:cNvPicPr preferRelativeResize="0"/>
          <p:nvPr/>
        </p:nvPicPr>
        <p:blipFill rotWithShape="1">
          <a:blip r:embed="rId3">
            <a:alphaModFix/>
          </a:blip>
          <a:srcRect b="26446" l="187" r="53022" t="12064"/>
          <a:stretch/>
        </p:blipFill>
        <p:spPr>
          <a:xfrm>
            <a:off x="7252174" y="1738800"/>
            <a:ext cx="1891826" cy="1665901"/>
          </a:xfrm>
          <a:prstGeom prst="rect">
            <a:avLst/>
          </a:prstGeom>
          <a:noFill/>
          <a:ln>
            <a:noFill/>
          </a:ln>
        </p:spPr>
      </p:pic>
      <p:sp>
        <p:nvSpPr>
          <p:cNvPr id="147" name="Google Shape;147;p24"/>
          <p:cNvSpPr txBox="1"/>
          <p:nvPr/>
        </p:nvSpPr>
        <p:spPr>
          <a:xfrm>
            <a:off x="6511800" y="3404700"/>
            <a:ext cx="26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Code Pro"/>
                <a:ea typeface="Source Code Pro"/>
                <a:cs typeface="Source Code Pro"/>
                <a:sym typeface="Source Code Pro"/>
              </a:rPr>
              <a:t>     Source: www.linkedin.com</a:t>
            </a:r>
            <a:endParaRPr sz="1100">
              <a:latin typeface="Source Code Pro"/>
              <a:ea typeface="Source Code Pro"/>
              <a:cs typeface="Source Code Pro"/>
              <a:sym typeface="Source Code Pro"/>
            </a:endParaRPr>
          </a:p>
        </p:txBody>
      </p:sp>
      <p:sp>
        <p:nvSpPr>
          <p:cNvPr id="148" name="Google Shape;148;p24"/>
          <p:cNvSpPr txBox="1"/>
          <p:nvPr/>
        </p:nvSpPr>
        <p:spPr>
          <a:xfrm>
            <a:off x="107450" y="248325"/>
            <a:ext cx="73380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1"/>
                </a:solidFill>
                <a:latin typeface="Source Code Pro"/>
                <a:ea typeface="Source Code Pro"/>
                <a:cs typeface="Source Code Pro"/>
                <a:sym typeface="Source Code Pro"/>
              </a:rPr>
              <a:t>Dependencies</a:t>
            </a:r>
            <a:endParaRPr b="1" sz="29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600">
                <a:solidFill>
                  <a:srgbClr val="24292F"/>
                </a:solidFill>
                <a:latin typeface="Source Code Pro"/>
                <a:ea typeface="Source Code Pro"/>
                <a:cs typeface="Source Code Pro"/>
                <a:sym typeface="Source Code Pro"/>
              </a:rPr>
              <a:t>The following are the major dependencies of the project:</a:t>
            </a:r>
            <a:endParaRPr sz="16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axios</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react</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react-dom</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react-redux</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react-router-dom</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react-toastify</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redux</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redux-thunk</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bcrypt</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cors</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dotenv</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express</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jsonwebtoken</a:t>
            </a:r>
            <a:endParaRPr sz="1600">
              <a:solidFill>
                <a:srgbClr val="24292F"/>
              </a:solidFill>
              <a:latin typeface="Source Code Pro"/>
              <a:ea typeface="Source Code Pro"/>
              <a:cs typeface="Source Code Pro"/>
              <a:sym typeface="Source Code Pro"/>
            </a:endParaRPr>
          </a:p>
          <a:p>
            <a:pPr indent="-330200" lvl="0" marL="457200" rtl="0" algn="l">
              <a:spcBef>
                <a:spcPts val="0"/>
              </a:spcBef>
              <a:spcAft>
                <a:spcPts val="0"/>
              </a:spcAft>
              <a:buClr>
                <a:srgbClr val="24292F"/>
              </a:buClr>
              <a:buSzPts val="1600"/>
              <a:buFont typeface="Source Code Pro"/>
              <a:buChar char="●"/>
            </a:pPr>
            <a:r>
              <a:rPr lang="en" sz="1600">
                <a:solidFill>
                  <a:srgbClr val="24292F"/>
                </a:solidFill>
                <a:latin typeface="Source Code Pro"/>
                <a:ea typeface="Source Code Pro"/>
                <a:cs typeface="Source Code Pro"/>
                <a:sym typeface="Source Code Pro"/>
              </a:rPr>
              <a:t>mongoose</a:t>
            </a:r>
            <a:endParaRPr sz="16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24292F"/>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Side view of hands writing in a notebook at a cafe" id="153" name="Google Shape;153;p25"/>
          <p:cNvPicPr preferRelativeResize="0"/>
          <p:nvPr/>
        </p:nvPicPr>
        <p:blipFill rotWithShape="1">
          <a:blip r:embed="rId3">
            <a:alphaModFix/>
          </a:blip>
          <a:srcRect b="26446" l="187" r="53022" t="12064"/>
          <a:stretch/>
        </p:blipFill>
        <p:spPr>
          <a:xfrm>
            <a:off x="7252174" y="1738800"/>
            <a:ext cx="1891826" cy="1665901"/>
          </a:xfrm>
          <a:prstGeom prst="rect">
            <a:avLst/>
          </a:prstGeom>
          <a:noFill/>
          <a:ln>
            <a:noFill/>
          </a:ln>
        </p:spPr>
      </p:pic>
      <p:sp>
        <p:nvSpPr>
          <p:cNvPr id="154" name="Google Shape;154;p25"/>
          <p:cNvSpPr txBox="1"/>
          <p:nvPr/>
        </p:nvSpPr>
        <p:spPr>
          <a:xfrm>
            <a:off x="6511800" y="3404700"/>
            <a:ext cx="26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Code Pro"/>
                <a:ea typeface="Source Code Pro"/>
                <a:cs typeface="Source Code Pro"/>
                <a:sym typeface="Source Code Pro"/>
              </a:rPr>
              <a:t>     Source: www.linkedin.com</a:t>
            </a:r>
            <a:endParaRPr sz="1100">
              <a:latin typeface="Source Code Pro"/>
              <a:ea typeface="Source Code Pro"/>
              <a:cs typeface="Source Code Pro"/>
              <a:sym typeface="Source Code Pro"/>
            </a:endParaRPr>
          </a:p>
        </p:txBody>
      </p:sp>
      <p:sp>
        <p:nvSpPr>
          <p:cNvPr id="155" name="Google Shape;155;p25"/>
          <p:cNvSpPr txBox="1"/>
          <p:nvPr/>
        </p:nvSpPr>
        <p:spPr>
          <a:xfrm>
            <a:off x="107450" y="248325"/>
            <a:ext cx="7338000" cy="46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Source Code Pro"/>
                <a:ea typeface="Source Code Pro"/>
                <a:cs typeface="Source Code Pro"/>
                <a:sym typeface="Source Code Pro"/>
              </a:rPr>
              <a:t>Dev-Dependencies</a:t>
            </a:r>
            <a:endParaRPr b="1" sz="3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24292F"/>
                </a:solidFill>
                <a:latin typeface="Source Code Pro"/>
                <a:ea typeface="Source Code Pro"/>
                <a:cs typeface="Source Code Pro"/>
                <a:sym typeface="Source Code Pro"/>
              </a:rPr>
              <a:t>The following are the major dev-dependencies of the project:</a:t>
            </a:r>
            <a:endParaRPr sz="18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nodemon</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concurrently</a:t>
            </a:r>
            <a:endParaRPr sz="1800">
              <a:solidFill>
                <a:srgbClr val="24292F"/>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800">
              <a:solidFill>
                <a:srgbClr val="24292F"/>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800">
              <a:solidFill>
                <a:srgbClr val="24292F"/>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8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rPr b="1" lang="en" sz="2800">
                <a:solidFill>
                  <a:schemeClr val="dk1"/>
                </a:solidFill>
                <a:latin typeface="Source Code Pro"/>
                <a:ea typeface="Source Code Pro"/>
                <a:cs typeface="Source Code Pro"/>
                <a:sym typeface="Source Code Pro"/>
              </a:rPr>
              <a:t>Prerequisites</a:t>
            </a:r>
            <a:endParaRPr b="1" sz="2800">
              <a:solidFill>
                <a:schemeClr val="dk1"/>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Node.js must be installed on the system.</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You should have a MongoDB database.</a:t>
            </a:r>
            <a:endParaRPr sz="1800">
              <a:solidFill>
                <a:srgbClr val="24292F"/>
              </a:solidFill>
              <a:latin typeface="Source Code Pro"/>
              <a:ea typeface="Source Code Pro"/>
              <a:cs typeface="Source Code Pro"/>
              <a:sym typeface="Source Code Pro"/>
            </a:endParaRPr>
          </a:p>
          <a:p>
            <a:pPr indent="-342900" lvl="0" marL="457200" rtl="0" algn="l">
              <a:spcBef>
                <a:spcPts val="0"/>
              </a:spcBef>
              <a:spcAft>
                <a:spcPts val="0"/>
              </a:spcAft>
              <a:buClr>
                <a:srgbClr val="24292F"/>
              </a:buClr>
              <a:buSzPts val="1800"/>
              <a:buFont typeface="Source Code Pro"/>
              <a:buChar char="●"/>
            </a:pPr>
            <a:r>
              <a:rPr lang="en" sz="1800">
                <a:solidFill>
                  <a:srgbClr val="24292F"/>
                </a:solidFill>
                <a:latin typeface="Source Code Pro"/>
                <a:ea typeface="Source Code Pro"/>
                <a:cs typeface="Source Code Pro"/>
                <a:sym typeface="Source Code Pro"/>
              </a:rPr>
              <a:t>You should have a code editor (preferred: VS Code)</a:t>
            </a:r>
            <a:endParaRPr sz="1800">
              <a:solidFill>
                <a:srgbClr val="24292F"/>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24292F"/>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152400" y="559313"/>
            <a:ext cx="8839202" cy="4024878"/>
          </a:xfrm>
          <a:prstGeom prst="rect">
            <a:avLst/>
          </a:prstGeom>
          <a:noFill/>
          <a:ln>
            <a:noFill/>
          </a:ln>
        </p:spPr>
      </p:pic>
      <p:sp>
        <p:nvSpPr>
          <p:cNvPr id="161" name="Google Shape;161;p26"/>
          <p:cNvSpPr txBox="1"/>
          <p:nvPr/>
        </p:nvSpPr>
        <p:spPr>
          <a:xfrm>
            <a:off x="523775" y="2685900"/>
            <a:ext cx="7338000" cy="23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rgbClr val="252525"/>
                </a:solidFill>
              </a:rPr>
              <a:t>I intend to keep adding more features to this application, so if you like it, please drop me a review. That will encourage me to keep improving the project, and I would love to hear from you. </a:t>
            </a:r>
            <a:r>
              <a:rPr b="1" lang="en" sz="1600">
                <a:solidFill>
                  <a:srgbClr val="24292F"/>
                </a:solidFill>
                <a:highlight>
                  <a:srgbClr val="FFFFFF"/>
                </a:highlight>
              </a:rPr>
              <a:t>HAPPY TASKIN” :)</a:t>
            </a:r>
            <a:endParaRPr b="1" sz="1600">
              <a:solidFill>
                <a:srgbClr val="24292F"/>
              </a:solidFill>
              <a:highlight>
                <a:srgbClr val="FFFFFF"/>
              </a:highlight>
            </a:endParaRPr>
          </a:p>
          <a:p>
            <a:pPr indent="0" lvl="0" marL="0" rtl="0" algn="l">
              <a:spcBef>
                <a:spcPts val="1200"/>
              </a:spcBef>
              <a:spcAft>
                <a:spcPts val="0"/>
              </a:spcAft>
              <a:buNone/>
            </a:pPr>
            <a:r>
              <a:rPr b="1" lang="en" sz="1600">
                <a:solidFill>
                  <a:srgbClr val="24292F"/>
                </a:solidFill>
                <a:highlight>
                  <a:srgbClr val="FFFFFF"/>
                </a:highlight>
              </a:rPr>
              <a:t>Author</a:t>
            </a:r>
            <a:endParaRPr b="1" sz="1600">
              <a:solidFill>
                <a:srgbClr val="24292F"/>
              </a:solidFill>
              <a:highlight>
                <a:srgbClr val="FFFFFF"/>
              </a:highlight>
            </a:endParaRPr>
          </a:p>
          <a:p>
            <a:pPr indent="0" lvl="0" marL="0" rtl="0" algn="l">
              <a:spcBef>
                <a:spcPts val="0"/>
              </a:spcBef>
              <a:spcAft>
                <a:spcPts val="0"/>
              </a:spcAft>
              <a:buNone/>
            </a:pPr>
            <a:r>
              <a:rPr b="1" lang="en" sz="1600">
                <a:solidFill>
                  <a:srgbClr val="24292F"/>
                </a:solidFill>
                <a:highlight>
                  <a:srgbClr val="FFFFFF"/>
                </a:highlight>
              </a:rPr>
              <a:t>Twitter: @Cece-Geekisnewkool</a:t>
            </a:r>
            <a:endParaRPr b="1" sz="1600">
              <a:solidFill>
                <a:srgbClr val="24292F"/>
              </a:solidFill>
              <a:highlight>
                <a:srgbClr val="FFFFFF"/>
              </a:highlight>
            </a:endParaRPr>
          </a:p>
          <a:p>
            <a:pPr indent="0" lvl="0" marL="0" rtl="0" algn="l">
              <a:spcBef>
                <a:spcPts val="0"/>
              </a:spcBef>
              <a:spcAft>
                <a:spcPts val="0"/>
              </a:spcAft>
              <a:buNone/>
            </a:pPr>
            <a:r>
              <a:rPr b="1" lang="en" sz="1600">
                <a:solidFill>
                  <a:srgbClr val="24292F"/>
                </a:solidFill>
                <a:highlight>
                  <a:srgbClr val="FFFFFF"/>
                </a:highlight>
              </a:rPr>
              <a:t>Github: @Cece-Geekisnewkool</a:t>
            </a:r>
            <a:endParaRPr b="1" sz="1600">
              <a:solidFill>
                <a:srgbClr val="24292F"/>
              </a:solidFill>
              <a:highlight>
                <a:srgbClr val="FFFFFF"/>
              </a:highlight>
            </a:endParaRPr>
          </a:p>
          <a:p>
            <a:pPr indent="0" lvl="0" marL="0" rtl="0" algn="l">
              <a:spcBef>
                <a:spcPts val="0"/>
              </a:spcBef>
              <a:spcAft>
                <a:spcPts val="0"/>
              </a:spcAft>
              <a:buNone/>
            </a:pPr>
            <a:r>
              <a:t/>
            </a:r>
            <a:endParaRPr b="1" sz="1600">
              <a:solidFill>
                <a:srgbClr val="24292F"/>
              </a:solidFill>
              <a:highlight>
                <a:srgbClr val="FFFFFF"/>
              </a:highlight>
            </a:endParaRPr>
          </a:p>
          <a:p>
            <a:pPr indent="0" lvl="0" marL="0" rtl="0" algn="l">
              <a:spcBef>
                <a:spcPts val="0"/>
              </a:spcBef>
              <a:spcAft>
                <a:spcPts val="0"/>
              </a:spcAft>
              <a:buNone/>
            </a:pPr>
            <a:r>
              <a:t/>
            </a:r>
            <a:endParaRPr b="1" sz="1600">
              <a:solidFill>
                <a:srgbClr val="24292F"/>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8957" l="1555" r="0" t="3820"/>
          <a:stretch/>
        </p:blipFill>
        <p:spPr>
          <a:xfrm>
            <a:off x="0" y="0"/>
            <a:ext cx="914400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cxnSp>
        <p:nvCxnSpPr>
          <p:cNvPr id="79" name="Google Shape;79;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80" name="Google Shape;80;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Skills &amp; Expertise</a:t>
            </a:r>
            <a:endParaRPr/>
          </a:p>
        </p:txBody>
      </p:sp>
      <p:sp>
        <p:nvSpPr>
          <p:cNvPr id="81" name="Google Shape;81;p15"/>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Code Pro"/>
                <a:ea typeface="Source Code Pro"/>
                <a:cs typeface="Source Code Pro"/>
                <a:sym typeface="Source Code Pro"/>
              </a:rPr>
              <a:t>FRONT-END</a:t>
            </a:r>
            <a:endParaRPr sz="1600">
              <a:solidFill>
                <a:schemeClr val="lt1"/>
              </a:solidFill>
              <a:latin typeface="Source Code Pro"/>
              <a:ea typeface="Source Code Pro"/>
              <a:cs typeface="Source Code Pro"/>
              <a:sym typeface="Source Code Pro"/>
            </a:endParaRPr>
          </a:p>
        </p:txBody>
      </p:sp>
      <p:sp>
        <p:nvSpPr>
          <p:cNvPr id="83" name="Google Shape;83;p15"/>
          <p:cNvSpPr/>
          <p:nvPr/>
        </p:nvSpPr>
        <p:spPr>
          <a:xfrm>
            <a:off x="6033385" y="1581140"/>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User experience</a:t>
            </a:r>
            <a:endParaRPr sz="3000">
              <a:solidFill>
                <a:schemeClr val="lt1"/>
              </a:solidFill>
              <a:latin typeface="Source Code Pro"/>
              <a:ea typeface="Source Code Pro"/>
              <a:cs typeface="Source Code Pro"/>
              <a:sym typeface="Source Code Pro"/>
            </a:endParaRPr>
          </a:p>
        </p:txBody>
      </p:sp>
      <p:sp>
        <p:nvSpPr>
          <p:cNvPr id="85" name="Google Shape;85;p15"/>
          <p:cNvSpPr/>
          <p:nvPr/>
        </p:nvSpPr>
        <p:spPr>
          <a:xfrm>
            <a:off x="2365701" y="2147415"/>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2365700" y="2596825"/>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BACK-END</a:t>
            </a:r>
            <a:endParaRPr sz="1800">
              <a:solidFill>
                <a:schemeClr val="lt1"/>
              </a:solidFill>
              <a:latin typeface="Source Code Pro"/>
              <a:ea typeface="Source Code Pro"/>
              <a:cs typeface="Source Code Pro"/>
              <a:sym typeface="Source Code Pro"/>
            </a:endParaRPr>
          </a:p>
        </p:txBody>
      </p:sp>
      <p:sp>
        <p:nvSpPr>
          <p:cNvPr id="87" name="Google Shape;87;p15"/>
          <p:cNvSpPr/>
          <p:nvPr/>
        </p:nvSpPr>
        <p:spPr>
          <a:xfrm>
            <a:off x="4312291"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4312288" y="2596825"/>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Code Pro"/>
                <a:ea typeface="Source Code Pro"/>
                <a:cs typeface="Source Code Pro"/>
                <a:sym typeface="Source Code Pro"/>
              </a:rPr>
              <a:t>DATABASE</a:t>
            </a:r>
            <a:endParaRPr sz="1300">
              <a:solidFill>
                <a:schemeClr val="lt1"/>
              </a:solidFill>
              <a:latin typeface="Source Code Pro"/>
              <a:ea typeface="Source Code Pro"/>
              <a:cs typeface="Source Code Pro"/>
              <a:sym typeface="Source Code Pro"/>
            </a:endParaRPr>
          </a:p>
        </p:txBody>
      </p:sp>
      <p:sp>
        <p:nvSpPr>
          <p:cNvPr id="89" name="Google Shape;89;p15"/>
          <p:cNvSpPr txBox="1"/>
          <p:nvPr/>
        </p:nvSpPr>
        <p:spPr>
          <a:xfrm>
            <a:off x="6302175" y="2727550"/>
            <a:ext cx="268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Source Code Pro"/>
                <a:ea typeface="Source Code Pro"/>
                <a:cs typeface="Source Code Pro"/>
                <a:sym typeface="Source Code Pro"/>
              </a:rPr>
              <a:t>USER EXPERIENCE</a:t>
            </a:r>
            <a:endParaRPr sz="19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0" y="15775"/>
            <a:ext cx="9072000" cy="4386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2400"/>
              </a:spcBef>
              <a:spcAft>
                <a:spcPts val="0"/>
              </a:spcAft>
              <a:buNone/>
            </a:pPr>
            <a:r>
              <a:rPr b="1" lang="en" sz="3100">
                <a:solidFill>
                  <a:srgbClr val="24292F"/>
                </a:solidFill>
                <a:highlight>
                  <a:srgbClr val="FFFFFF"/>
                </a:highlight>
              </a:rPr>
              <a:t>MERN Task Manager</a:t>
            </a:r>
            <a:endParaRPr b="1" sz="1500">
              <a:solidFill>
                <a:schemeClr val="dk1"/>
              </a:solidFill>
              <a:highlight>
                <a:srgbClr val="FFFFFF"/>
              </a:highlight>
            </a:endParaRPr>
          </a:p>
          <a:p>
            <a:pPr indent="0" lvl="0" marL="0" rtl="0" algn="l">
              <a:lnSpc>
                <a:spcPct val="115000"/>
              </a:lnSpc>
              <a:spcBef>
                <a:spcPts val="1200"/>
              </a:spcBef>
              <a:spcAft>
                <a:spcPts val="0"/>
              </a:spcAft>
              <a:buNone/>
            </a:pPr>
            <a:r>
              <a:rPr lang="en" sz="1700">
                <a:solidFill>
                  <a:srgbClr val="252525"/>
                </a:solidFill>
                <a:latin typeface="Roboto Medium"/>
                <a:ea typeface="Roboto Medium"/>
                <a:cs typeface="Roboto Medium"/>
                <a:sym typeface="Roboto Medium"/>
              </a:rPr>
              <a:t>This is a full-stack task management application made using the MERN stack (MongoDB, Express, React, and Node.js), specially designed for freelancers, developers, and designers, but it can be used by any other professional or business person. With this application, you can set goals to track what you're working towards. You can even break down your goals into smaller targets to make them more achievable. Jump right off the </a:t>
            </a:r>
            <a:r>
              <a:rPr lang="en" sz="1700" u="sng">
                <a:solidFill>
                  <a:schemeClr val="hlink"/>
                </a:solidFill>
                <a:latin typeface="Roboto Medium"/>
                <a:ea typeface="Roboto Medium"/>
                <a:cs typeface="Roboto Medium"/>
                <a:sym typeface="Roboto Medium"/>
                <a:hlinkClick r:id="rId3"/>
              </a:rPr>
              <a:t>Live App</a:t>
            </a:r>
            <a:r>
              <a:rPr lang="en" sz="1700">
                <a:solidFill>
                  <a:srgbClr val="252525"/>
                </a:solidFill>
                <a:latin typeface="Roboto Medium"/>
                <a:ea typeface="Roboto Medium"/>
                <a:cs typeface="Roboto Medium"/>
                <a:sym typeface="Roboto Medium"/>
              </a:rPr>
              <a:t> and start managing your tasks, or download the entire source code and run it on your server.</a:t>
            </a:r>
            <a:endParaRPr sz="1700">
              <a:solidFill>
                <a:srgbClr val="252525"/>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b="1" sz="1200">
              <a:solidFill>
                <a:schemeClr val="dk1"/>
              </a:solidFill>
              <a:highlight>
                <a:srgbClr val="FFFFFF"/>
              </a:highlight>
            </a:endParaRPr>
          </a:p>
          <a:p>
            <a:pPr indent="0" lvl="0" marL="0" rtl="0" algn="l">
              <a:lnSpc>
                <a:spcPct val="115000"/>
              </a:lnSpc>
              <a:spcBef>
                <a:spcPts val="1200"/>
              </a:spcBef>
              <a:spcAft>
                <a:spcPts val="0"/>
              </a:spcAft>
              <a:buNone/>
            </a:pPr>
            <a:r>
              <a:t/>
            </a:r>
            <a:endParaRPr sz="1700">
              <a:solidFill>
                <a:srgbClr val="24292F"/>
              </a:solidFill>
              <a:highlight>
                <a:srgbClr val="FFFFFF"/>
              </a:highlight>
            </a:endParaRPr>
          </a:p>
          <a:p>
            <a:pPr indent="0" lvl="0" marL="0" rtl="0" algn="l">
              <a:lnSpc>
                <a:spcPct val="115000"/>
              </a:lnSpc>
              <a:spcBef>
                <a:spcPts val="1200"/>
              </a:spcBef>
              <a:spcAft>
                <a:spcPts val="0"/>
              </a:spcAft>
              <a:buNone/>
            </a:pPr>
            <a:r>
              <a:t/>
            </a:r>
            <a:endParaRPr sz="1700">
              <a:solidFill>
                <a:srgbClr val="24292F"/>
              </a:solidFill>
              <a:highlight>
                <a:srgbClr val="FFFFFF"/>
              </a:highlight>
            </a:endParaRPr>
          </a:p>
          <a:p>
            <a:pPr indent="0" lvl="0" marL="0" rtl="0" algn="l">
              <a:spcBef>
                <a:spcPts val="1200"/>
              </a:spcBef>
              <a:spcAft>
                <a:spcPts val="0"/>
              </a:spcAft>
              <a:buNone/>
            </a:pPr>
            <a:r>
              <a:t/>
            </a:r>
            <a:endParaRPr>
              <a:latin typeface="Source Code Pro"/>
              <a:ea typeface="Source Code Pro"/>
              <a:cs typeface="Source Code Pro"/>
              <a:sym typeface="Source Code Pro"/>
            </a:endParaRPr>
          </a:p>
        </p:txBody>
      </p:sp>
      <p:pic>
        <p:nvPicPr>
          <p:cNvPr id="95" name="Google Shape;95;p16"/>
          <p:cNvPicPr preferRelativeResize="0"/>
          <p:nvPr/>
        </p:nvPicPr>
        <p:blipFill>
          <a:blip r:embed="rId4">
            <a:alphaModFix/>
          </a:blip>
          <a:stretch>
            <a:fillRect/>
          </a:stretch>
        </p:blipFill>
        <p:spPr>
          <a:xfrm>
            <a:off x="1047500" y="2746075"/>
            <a:ext cx="6513300" cy="239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0" y="0"/>
            <a:ext cx="9144003" cy="4717501"/>
          </a:xfrm>
          <a:prstGeom prst="rect">
            <a:avLst/>
          </a:prstGeom>
          <a:noFill/>
          <a:ln>
            <a:noFill/>
          </a:ln>
        </p:spPr>
      </p:pic>
      <p:sp>
        <p:nvSpPr>
          <p:cNvPr id="101" name="Google Shape;101;p17"/>
          <p:cNvSpPr txBox="1"/>
          <p:nvPr/>
        </p:nvSpPr>
        <p:spPr>
          <a:xfrm>
            <a:off x="0" y="4717500"/>
            <a:ext cx="734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Google Sans"/>
                <a:ea typeface="Google Sans"/>
                <a:cs typeface="Google Sans"/>
                <a:sym typeface="Google Sans"/>
              </a:rPr>
              <a:t>Design Storyboard: s</a:t>
            </a:r>
            <a:r>
              <a:rPr b="1" lang="en" sz="1600">
                <a:solidFill>
                  <a:schemeClr val="dk1"/>
                </a:solidFill>
                <a:latin typeface="Google Sans"/>
                <a:ea typeface="Google Sans"/>
                <a:cs typeface="Google Sans"/>
                <a:sym typeface="Google Sans"/>
              </a:rPr>
              <a:t>cenario: An app to help users manage tasks.</a:t>
            </a:r>
            <a:endParaRPr b="1" sz="1600">
              <a:solidFill>
                <a:schemeClr val="dk1"/>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0" y="0"/>
            <a:ext cx="9144003" cy="4749049"/>
          </a:xfrm>
          <a:prstGeom prst="rect">
            <a:avLst/>
          </a:prstGeom>
          <a:noFill/>
          <a:ln>
            <a:noFill/>
          </a:ln>
        </p:spPr>
      </p:pic>
      <p:sp>
        <p:nvSpPr>
          <p:cNvPr id="107" name="Google Shape;107;p18"/>
          <p:cNvSpPr txBox="1"/>
          <p:nvPr/>
        </p:nvSpPr>
        <p:spPr>
          <a:xfrm>
            <a:off x="0" y="4749050"/>
            <a:ext cx="734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Google Sans"/>
                <a:ea typeface="Google Sans"/>
                <a:cs typeface="Google Sans"/>
                <a:sym typeface="Google Sans"/>
              </a:rPr>
              <a:t>Design Storyboard: </a:t>
            </a:r>
            <a:r>
              <a:rPr b="1" lang="en" sz="1500">
                <a:solidFill>
                  <a:schemeClr val="dk1"/>
                </a:solidFill>
                <a:latin typeface="Google Sans"/>
                <a:ea typeface="Google Sans"/>
                <a:cs typeface="Google Sans"/>
                <a:sym typeface="Google Sans"/>
              </a:rPr>
              <a:t>Scenario: An app to help users manage tasks.</a:t>
            </a:r>
            <a:endParaRPr b="1" sz="1500">
              <a:solidFill>
                <a:schemeClr val="dk1"/>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0" y="-295450"/>
            <a:ext cx="4754100" cy="49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Acme Design Award recipient</a:t>
            </a:r>
            <a:endParaRPr/>
          </a:p>
          <a:p>
            <a:pPr indent="0" lvl="0" marL="0" rtl="0" algn="l">
              <a:spcBef>
                <a:spcPts val="1600"/>
              </a:spcBef>
              <a:spcAft>
                <a:spcPts val="0"/>
              </a:spcAft>
              <a:buNone/>
            </a:pPr>
            <a:r>
              <a:rPr i="1" lang="en" sz="2400"/>
              <a:t>Parker Music campaign</a:t>
            </a:r>
            <a:endParaRPr/>
          </a:p>
        </p:txBody>
      </p:sp>
      <p:sp>
        <p:nvSpPr>
          <p:cNvPr id="113" name="Google Shape;113;p19"/>
          <p:cNvSpPr txBox="1"/>
          <p:nvPr/>
        </p:nvSpPr>
        <p:spPr>
          <a:xfrm>
            <a:off x="4915200" y="0"/>
            <a:ext cx="4015500" cy="49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200">
                <a:solidFill>
                  <a:schemeClr val="dk1"/>
                </a:solidFill>
                <a:latin typeface="Source Code Pro"/>
                <a:ea typeface="Source Code Pro"/>
                <a:cs typeface="Source Code Pro"/>
                <a:sym typeface="Source Code Pro"/>
              </a:rPr>
              <a:t>Features</a:t>
            </a:r>
            <a:endParaRPr b="1" sz="4200">
              <a:solidFill>
                <a:schemeClr val="dk1"/>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rPr b="1" lang="en" sz="2200">
                <a:solidFill>
                  <a:schemeClr val="dk1"/>
                </a:solidFill>
                <a:latin typeface="Source Code Pro"/>
                <a:ea typeface="Source Code Pro"/>
                <a:cs typeface="Source Code Pro"/>
                <a:sym typeface="Source Code Pro"/>
              </a:rPr>
              <a:t>User-side features</a:t>
            </a:r>
            <a:endParaRPr b="1" sz="1700">
              <a:solidFill>
                <a:schemeClr val="dk2"/>
              </a:solidFill>
              <a:latin typeface="Source Code Pro"/>
              <a:ea typeface="Source Code Pro"/>
              <a:cs typeface="Source Code Pro"/>
              <a:sym typeface="Source Code Pro"/>
            </a:endParaRPr>
          </a:p>
          <a:p>
            <a:pPr indent="-342900" lvl="0" marL="457200" rtl="0" algn="l">
              <a:lnSpc>
                <a:spcPct val="115000"/>
              </a:lnSpc>
              <a:spcBef>
                <a:spcPts val="160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Signup</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Login</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Logout</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Add tasks</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View tasks</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Update tasks</a:t>
            </a:r>
            <a:endParaRPr b="1" sz="1800">
              <a:solidFill>
                <a:schemeClr val="dk2"/>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chemeClr val="dk2"/>
              </a:buClr>
              <a:buSzPts val="1800"/>
              <a:buFont typeface="Source Code Pro"/>
              <a:buChar char="●"/>
            </a:pPr>
            <a:r>
              <a:rPr b="1" lang="en" sz="1800">
                <a:solidFill>
                  <a:schemeClr val="dk2"/>
                </a:solidFill>
                <a:latin typeface="Source Code Pro"/>
                <a:ea typeface="Source Code Pro"/>
                <a:cs typeface="Source Code Pro"/>
                <a:sym typeface="Source Code Pro"/>
              </a:rPr>
              <a:t>Delete tasks</a:t>
            </a:r>
            <a:endParaRPr b="1" sz="1800">
              <a:solidFill>
                <a:schemeClr val="dk2"/>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t/>
            </a:r>
            <a:endParaRPr b="1" sz="1800">
              <a:solidFill>
                <a:schemeClr val="dk2"/>
              </a:solidFill>
              <a:latin typeface="Source Code Pro"/>
              <a:ea typeface="Source Code Pro"/>
              <a:cs typeface="Source Code Pro"/>
              <a:sym typeface="Source Code Pro"/>
            </a:endParaRPr>
          </a:p>
          <a:p>
            <a:pPr indent="0" lvl="0" marL="0" rtl="0" algn="l">
              <a:spcBef>
                <a:spcPts val="1600"/>
              </a:spcBef>
              <a:spcAft>
                <a:spcPts val="0"/>
              </a:spcAft>
              <a:buNone/>
            </a:pPr>
            <a:r>
              <a:t/>
            </a:r>
            <a:endParaRPr>
              <a:latin typeface="Source Code Pro"/>
              <a:ea typeface="Source Code Pro"/>
              <a:cs typeface="Source Code Pro"/>
              <a:sym typeface="Source Code Pro"/>
            </a:endParaRPr>
          </a:p>
        </p:txBody>
      </p:sp>
      <p:pic>
        <p:nvPicPr>
          <p:cNvPr id="114" name="Google Shape;114;p19"/>
          <p:cNvPicPr preferRelativeResize="0"/>
          <p:nvPr/>
        </p:nvPicPr>
        <p:blipFill>
          <a:blip r:embed="rId3">
            <a:alphaModFix/>
          </a:blip>
          <a:stretch>
            <a:fillRect/>
          </a:stretch>
        </p:blipFill>
        <p:spPr>
          <a:xfrm>
            <a:off x="0" y="0"/>
            <a:ext cx="4915199" cy="2436400"/>
          </a:xfrm>
          <a:prstGeom prst="rect">
            <a:avLst/>
          </a:prstGeom>
          <a:noFill/>
          <a:ln>
            <a:noFill/>
          </a:ln>
        </p:spPr>
      </p:pic>
      <p:pic>
        <p:nvPicPr>
          <p:cNvPr id="115" name="Google Shape;115;p19"/>
          <p:cNvPicPr preferRelativeResize="0"/>
          <p:nvPr/>
        </p:nvPicPr>
        <p:blipFill>
          <a:blip r:embed="rId4">
            <a:alphaModFix/>
          </a:blip>
          <a:stretch>
            <a:fillRect/>
          </a:stretch>
        </p:blipFill>
        <p:spPr>
          <a:xfrm>
            <a:off x="94000" y="2571749"/>
            <a:ext cx="4821201" cy="243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Side view of hands writing in a notebook at a cafe" id="120" name="Google Shape;120;p20"/>
          <p:cNvPicPr preferRelativeResize="0"/>
          <p:nvPr/>
        </p:nvPicPr>
        <p:blipFill rotWithShape="1">
          <a:blip r:embed="rId3">
            <a:alphaModFix/>
          </a:blip>
          <a:srcRect b="26446" l="187" r="53022" t="12064"/>
          <a:stretch/>
        </p:blipFill>
        <p:spPr>
          <a:xfrm>
            <a:off x="7252174" y="1738800"/>
            <a:ext cx="1891826" cy="1665901"/>
          </a:xfrm>
          <a:prstGeom prst="rect">
            <a:avLst/>
          </a:prstGeom>
          <a:noFill/>
          <a:ln>
            <a:noFill/>
          </a:ln>
        </p:spPr>
      </p:pic>
      <p:sp>
        <p:nvSpPr>
          <p:cNvPr id="121" name="Google Shape;121;p20"/>
          <p:cNvSpPr txBox="1"/>
          <p:nvPr/>
        </p:nvSpPr>
        <p:spPr>
          <a:xfrm>
            <a:off x="6511800" y="3404700"/>
            <a:ext cx="26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Code Pro"/>
                <a:ea typeface="Source Code Pro"/>
                <a:cs typeface="Source Code Pro"/>
                <a:sym typeface="Source Code Pro"/>
              </a:rPr>
              <a:t>     Source: www.linkedin.com</a:t>
            </a:r>
            <a:endParaRPr sz="1100">
              <a:latin typeface="Source Code Pro"/>
              <a:ea typeface="Source Code Pro"/>
              <a:cs typeface="Source Code Pro"/>
              <a:sym typeface="Source Code Pro"/>
            </a:endParaRPr>
          </a:p>
        </p:txBody>
      </p:sp>
      <p:sp>
        <p:nvSpPr>
          <p:cNvPr id="122" name="Google Shape;122;p20"/>
          <p:cNvSpPr txBox="1"/>
          <p:nvPr/>
        </p:nvSpPr>
        <p:spPr>
          <a:xfrm>
            <a:off x="134300" y="109050"/>
            <a:ext cx="7338000" cy="534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1"/>
                </a:solidFill>
                <a:latin typeface="Source Code Pro"/>
                <a:ea typeface="Source Code Pro"/>
                <a:cs typeface="Source Code Pro"/>
                <a:sym typeface="Source Code Pro"/>
              </a:rPr>
              <a:t>Developer-side features</a:t>
            </a:r>
            <a:endParaRPr b="1" sz="3100">
              <a:solidFill>
                <a:schemeClr val="dk1"/>
              </a:solidFill>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Toasts for success and error messages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Form validations in frontend and backend</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Fully Responsive Navbar</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Token based Authentication</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Use of 404 page for wrong urls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Relevant redirects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Global user state using Redux</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Custom Loaders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Use of layout component for pages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Use of theme colors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No external CSS files needed (made using Tailwind CSS)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Usage of Tooltips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Dynamic document titles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Redirect to previous page after login</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Use of various React hooks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Custom hook also used (useFetch)</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Routes protection</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Middleware for verifying the user in backend</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Use of different HTTP status codes for sending responses</a:t>
            </a:r>
            <a:endParaRPr sz="1450">
              <a:latin typeface="Source Code Pro"/>
              <a:ea typeface="Source Code Pro"/>
              <a:cs typeface="Source Code Pro"/>
              <a:sym typeface="Source Code Pro"/>
            </a:endParaRPr>
          </a:p>
          <a:p>
            <a:pPr indent="-320675" lvl="0" marL="457200" rtl="0" algn="l">
              <a:spcBef>
                <a:spcPts val="0"/>
              </a:spcBef>
              <a:spcAft>
                <a:spcPts val="0"/>
              </a:spcAft>
              <a:buSzPts val="1450"/>
              <a:buFont typeface="Source Code Pro"/>
              <a:buChar char="●"/>
            </a:pPr>
            <a:r>
              <a:rPr lang="en" sz="1450">
                <a:latin typeface="Source Code Pro"/>
                <a:ea typeface="Source Code Pro"/>
                <a:cs typeface="Source Code Pro"/>
                <a:sym typeface="Source Code Pro"/>
              </a:rPr>
              <a:t>Standard </a:t>
            </a:r>
            <a:r>
              <a:rPr lang="en" sz="1450">
                <a:latin typeface="Source Code Pro"/>
                <a:ea typeface="Source Code Pro"/>
                <a:cs typeface="Source Code Pro"/>
                <a:sym typeface="Source Code Pro"/>
              </a:rPr>
              <a:t>practices</a:t>
            </a:r>
            <a:r>
              <a:rPr lang="en" sz="1450">
                <a:latin typeface="Source Code Pro"/>
                <a:ea typeface="Source Code Pro"/>
                <a:cs typeface="Source Code Pro"/>
                <a:sym typeface="Source Code Pro"/>
              </a:rPr>
              <a:t> followed</a:t>
            </a:r>
            <a:endParaRPr sz="1450">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0" y="0"/>
            <a:ext cx="9144003" cy="4764826"/>
          </a:xfrm>
          <a:prstGeom prst="rect">
            <a:avLst/>
          </a:prstGeom>
          <a:noFill/>
          <a:ln>
            <a:noFill/>
          </a:ln>
        </p:spPr>
      </p:pic>
      <p:sp>
        <p:nvSpPr>
          <p:cNvPr id="128" name="Google Shape;128;p21"/>
          <p:cNvSpPr txBox="1"/>
          <p:nvPr/>
        </p:nvSpPr>
        <p:spPr>
          <a:xfrm>
            <a:off x="0" y="4764825"/>
            <a:ext cx="73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ource Code Pro"/>
                <a:ea typeface="Source Code Pro"/>
                <a:cs typeface="Source Code Pro"/>
                <a:sym typeface="Source Code Pro"/>
              </a:rPr>
              <a:t>USE CASE DIAGRAM: TASK MANAGER APP.</a:t>
            </a:r>
            <a:endParaRPr b="1" sz="1800">
              <a:solidFill>
                <a:schemeClr val="dk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